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3" r:id="rId17"/>
    <p:sldId id="270" r:id="rId18"/>
    <p:sldId id="27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9" d="100"/>
          <a:sy n="149" d="100"/>
        </p:scale>
        <p:origin x="109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359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Common Ground Online is a cooperative multiplayer role-playing game built in Unity 6 that reimagines how we understand accessibility. Instead of centering disability as individual limitation, the game positions exclusion as a failure of design. Players work together inside a shared fantasy world to identify and redesign systems that unintentionally exclude others.</a:t>
            </a: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Built in Unity 6 with Netcode for GameObjects, the system uses a server-authoritative architecture. Barrier states, NPC variables, and empathy scores are validated server-side and synchronized across clients. AI flows through a middleware layer with guardrails.</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Impact operates at individual, social, and institutional levels. Players develop systems-based understanding of exclusion. Multiplayer reinforces shared responsibility. The project scales to education and workforce contexts.</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The project aligns with inclusive design principles, ethical AI integration, digital equity frameworks, and global accessibility initiatives. It demonstrates how immersive technology can responsibly address structural bias.</a:t>
            </a:r>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The vertical slice architecture is implemented. Multiplayer synchronization, role gating, NPC AI integration, empathy logging, and reflection systems are functional. The project has moved beyond concept into playable validation.</a:t>
            </a:r>
          </a:p>
        </p:txBody>
      </p:sp>
      <p:sp>
        <p:nvSpPr>
          <p:cNvPr id="4" name="Slide Number Placeholder 3"/>
          <p:cNvSpPr>
            <a:spLocks noGrp="1"/>
          </p:cNvSpPr>
          <p:nvPr>
            <p:ph type="sldNum" sz="quarter" idx="5"/>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Next phases include vertical slice polish, expanded districts, pilot deployments, and broader release. Each stage maintains technical rigor and inclusive design fidelity.</a:t>
            </a:r>
          </a:p>
        </p:txBody>
      </p:sp>
      <p:sp>
        <p:nvSpPr>
          <p:cNvPr id="4" name="Slide Number Placeholder 3"/>
          <p:cNvSpPr>
            <a:spLocks noGrp="1"/>
          </p:cNvSpPr>
          <p:nvPr>
            <p:ph type="sldNum" sz="quarter" idx="5"/>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Impact will be evaluated using a mixed-method framework. Quantitative measures include empathy score deltas across five domains and frequency of barrier recognition behaviors. Collaborative action logs track role-based contribution patterns. Pre- and post-engagement surveys assess systems literacy growth. Qualitative reflection analysis captures narrative evidence of shifted assumptions.</a:t>
            </a:r>
          </a:p>
        </p:txBody>
      </p:sp>
      <p:sp>
        <p:nvSpPr>
          <p:cNvPr id="4" name="Slide Number Placeholder 3"/>
          <p:cNvSpPr>
            <a:spLocks noGrp="1"/>
          </p:cNvSpPr>
          <p:nvPr>
            <p:ph type="sldNum" sz="quarter" idx="5"/>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Institutional impact will be measured through pilot adoption rates, session completion metrics, and sustained multiplayer engagement. Accessibility feature utilization data will inform design refinement. Longitudinal studies will examine persistence of systems-thinking gains beyond gameplay exposure.</a:t>
            </a:r>
          </a:p>
        </p:txBody>
      </p:sp>
      <p:sp>
        <p:nvSpPr>
          <p:cNvPr id="4" name="Slide Number Placeholder 3"/>
          <p:cNvSpPr>
            <a:spLocks noGrp="1"/>
          </p:cNvSpPr>
          <p:nvPr>
            <p:ph type="sldNum" sz="quarter" idx="5"/>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Belonging is not discovered—it is designed. Common Ground Online transforms systemic exclusion into collaborative redesign, reframing accessibility as shared infrastructure built together.</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Accessibility is often treated as accommodation—an afterthought added to systems built for a narrow norm. As a result, exclusion becomes invisible to those not directly impacted. Few experiences expose the structural conditions that produce exclusion. Common Ground Online makes systemic barriers visible, interactive, and collaboratively solvable.</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Common Ground Online is a 2–4 player cooperative MMORPG designed around navigation-first mechanics. Players encounter barriers embedded in the environment. AI-driven NPCs respond dynamically to player actions, tracking trust and emotional state. Progress depends on collaborative redesign.</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The gameplay loop begins with party formation in a shared hub. Players discover barriers through exploration, analyze how they produce exclusion, collaboratively redesign the system, validate changes with NPCs, and reflect on what shifted. Reflection is embedded directly into progression.</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Movement reveals exclusion. Navigation is the primary mechanic through which barriers emerge—terrain, overload zones, unclear signage, and rigid time constraints. Players redesign space, pacing, and communication systems, experiencing accessibility as infrastructure.</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NPCs are powered through an AI middleware layer integrated with Convai. Each character maintains persistent variables including trust, overload, and agency. Dialogue adapts based on player behavior and barrier state, creating a living social system.</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Players select from four roles: Navigator, Builder, Mediator, and Analyst. Each barrier transition requires specific role expertise. This structure ensures progress is impossible without cooperation, modeling collective responsibility.</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Accessibility is embedded into runtime systems, not layered on top. Captioning, adjustable pacing, cognitive load scaling, and motion reduction affect gameplay logic and UI complexity. The baseline assumes human variability.</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Empathy is measured across barrier recognition, systems thinking, collaboration, respectful communication, and redesign effectiveness. Player actions generate measurable growth. Reflection prompts anchor learning transfer beyond gameplay.</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2/19/2026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2/19/2026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2/19/2026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BC3DD9F-C2D3-CAF4-20D5-C0D006A4C2EC}"/>
              </a:ext>
            </a:extLst>
          </p:cNvPr>
          <p:cNvPicPr>
            <a:picLocks noChangeAspect="1"/>
          </p:cNvPicPr>
          <p:nvPr/>
        </p:nvPicPr>
        <p:blipFill>
          <a:blip r:embed="rId3">
            <a:alphaModFix amt="50000"/>
          </a:blip>
          <a:srcRect l="20807" r="11194" b="1"/>
          <a:stretch>
            <a:fillRect/>
          </a:stretch>
        </p:blipFill>
        <p:spPr>
          <a:xfrm>
            <a:off x="20" y="1"/>
            <a:ext cx="9143980" cy="6857999"/>
          </a:xfrm>
          <a:prstGeom prst="rect">
            <a:avLst/>
          </a:prstGeom>
        </p:spPr>
      </p:pic>
      <p:sp>
        <p:nvSpPr>
          <p:cNvPr id="2" name="Title 1"/>
          <p:cNvSpPr>
            <a:spLocks noGrp="1"/>
          </p:cNvSpPr>
          <p:nvPr>
            <p:ph type="ctrTitle"/>
          </p:nvPr>
        </p:nvSpPr>
        <p:spPr>
          <a:xfrm>
            <a:off x="1143000" y="1122362"/>
            <a:ext cx="6858000" cy="2900518"/>
          </a:xfrm>
        </p:spPr>
        <p:txBody>
          <a:bodyPr>
            <a:normAutofit/>
          </a:bodyPr>
          <a:lstStyle/>
          <a:p>
            <a:r>
              <a:rPr lang="en-US">
                <a:solidFill>
                  <a:srgbClr val="FFFFFF"/>
                </a:solidFill>
              </a:rPr>
              <a:t>Common Ground Online</a:t>
            </a:r>
          </a:p>
        </p:txBody>
      </p:sp>
      <p:sp>
        <p:nvSpPr>
          <p:cNvPr id="3" name="Subtitle 2"/>
          <p:cNvSpPr>
            <a:spLocks noGrp="1"/>
          </p:cNvSpPr>
          <p:nvPr>
            <p:ph type="subTitle" idx="1"/>
          </p:nvPr>
        </p:nvSpPr>
        <p:spPr>
          <a:xfrm>
            <a:off x="1143000" y="4159404"/>
            <a:ext cx="6858000" cy="1098395"/>
          </a:xfrm>
        </p:spPr>
        <p:txBody>
          <a:bodyPr>
            <a:normAutofit/>
          </a:bodyPr>
          <a:lstStyle/>
          <a:p>
            <a:pPr>
              <a:lnSpc>
                <a:spcPct val="90000"/>
              </a:lnSpc>
            </a:pPr>
            <a:r>
              <a:rPr lang="en-US">
                <a:solidFill>
                  <a:srgbClr val="FFFFFF"/>
                </a:solidFill>
              </a:rPr>
              <a:t>Redesigning Systems. Together.</a:t>
            </a:r>
          </a:p>
          <a:p>
            <a:pPr>
              <a:lnSpc>
                <a:spcPct val="90000"/>
              </a:lnSpc>
            </a:pPr>
            <a:r>
              <a:rPr lang="en-US">
                <a:solidFill>
                  <a:srgbClr val="FFFFFF"/>
                </a:solidFill>
              </a:rPr>
              <a:t>Unity 6 | Multiplayer | AI-Driven NPCs</a:t>
            </a: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760605" y="1450655"/>
            <a:ext cx="2949023" cy="3956690"/>
          </a:xfrm>
        </p:spPr>
        <p:txBody>
          <a:bodyPr anchor="ctr">
            <a:normAutofit/>
          </a:bodyPr>
          <a:lstStyle/>
          <a:p>
            <a:pPr>
              <a:lnSpc>
                <a:spcPct val="90000"/>
              </a:lnSpc>
            </a:pPr>
            <a:r>
              <a:rPr lang="en-US" sz="3900">
                <a:solidFill>
                  <a:schemeClr val="bg1"/>
                </a:solidFill>
              </a:rPr>
              <a:t>Technical Architecture</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0" y="1108061"/>
            <a:ext cx="3756675" cy="4571972"/>
          </a:xfrm>
        </p:spPr>
        <p:txBody>
          <a:bodyPr anchor="ctr">
            <a:normAutofit/>
          </a:bodyPr>
          <a:lstStyle/>
          <a:p>
            <a:r>
              <a:rPr lang="en-US" sz="1700">
                <a:solidFill>
                  <a:schemeClr val="bg1"/>
                </a:solidFill>
              </a:rPr>
              <a:t>Unity 6 + Netcode (server-authoritative)</a:t>
            </a:r>
          </a:p>
          <a:p>
            <a:pPr lvl="1"/>
            <a:r>
              <a:rPr lang="en-US" sz="1700">
                <a:solidFill>
                  <a:schemeClr val="bg1"/>
                </a:solidFill>
              </a:rPr>
              <a:t>AI middleware layer</a:t>
            </a:r>
          </a:p>
          <a:p>
            <a:pPr lvl="1"/>
            <a:r>
              <a:rPr lang="en-US" sz="1700">
                <a:solidFill>
                  <a:schemeClr val="bg1"/>
                </a:solidFill>
              </a:rPr>
              <a:t>Cloud persistence</a:t>
            </a:r>
          </a:p>
          <a:p>
            <a:pPr lvl="1"/>
            <a:r>
              <a:rPr lang="en-US" sz="1700">
                <a:solidFill>
                  <a:schemeClr val="bg1"/>
                </a:solidFill>
              </a:rPr>
              <a:t>Scalable modular systems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760605" y="1450655"/>
            <a:ext cx="2949023" cy="3956690"/>
          </a:xfrm>
        </p:spPr>
        <p:txBody>
          <a:bodyPr anchor="ctr">
            <a:normAutofit/>
          </a:bodyPr>
          <a:lstStyle/>
          <a:p>
            <a:r>
              <a:rPr lang="en-US" sz="7000">
                <a:solidFill>
                  <a:schemeClr val="bg1"/>
                </a:solidFill>
              </a:rPr>
              <a:t>Impact</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0" y="1108061"/>
            <a:ext cx="3756675" cy="4571972"/>
          </a:xfrm>
        </p:spPr>
        <p:txBody>
          <a:bodyPr anchor="ctr">
            <a:normAutofit/>
          </a:bodyPr>
          <a:lstStyle/>
          <a:p>
            <a:r>
              <a:rPr lang="en-US" sz="1700">
                <a:solidFill>
                  <a:schemeClr val="bg1"/>
                </a:solidFill>
              </a:rPr>
              <a:t>Individual systems literacy growth</a:t>
            </a:r>
          </a:p>
          <a:p>
            <a:pPr lvl="1"/>
            <a:r>
              <a:rPr lang="en-US" sz="1700">
                <a:solidFill>
                  <a:schemeClr val="bg1"/>
                </a:solidFill>
              </a:rPr>
              <a:t>Shared responsibility reinforcement</a:t>
            </a:r>
          </a:p>
          <a:p>
            <a:pPr lvl="1"/>
            <a:r>
              <a:rPr lang="en-US" sz="1700">
                <a:solidFill>
                  <a:schemeClr val="bg1"/>
                </a:solidFill>
              </a:rPr>
              <a:t>Scalable for education and workforce contexts</a:t>
            </a:r>
          </a:p>
          <a:p>
            <a:pPr lvl="1"/>
            <a:r>
              <a:rPr lang="en-US" sz="1700">
                <a:solidFill>
                  <a:schemeClr val="bg1"/>
                </a:solidFill>
              </a:rPr>
              <a:t>Accessibility normalized as infrastructure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760605" y="1450655"/>
            <a:ext cx="2949023" cy="3956690"/>
          </a:xfrm>
        </p:spPr>
        <p:txBody>
          <a:bodyPr anchor="ctr">
            <a:normAutofit/>
          </a:bodyPr>
          <a:lstStyle/>
          <a:p>
            <a:r>
              <a:rPr lang="en-US" sz="4900">
                <a:solidFill>
                  <a:schemeClr val="bg1"/>
                </a:solidFill>
              </a:rPr>
              <a:t>Alignment</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0" y="1108061"/>
            <a:ext cx="3756675" cy="4571972"/>
          </a:xfrm>
        </p:spPr>
        <p:txBody>
          <a:bodyPr anchor="ctr">
            <a:normAutofit/>
          </a:bodyPr>
          <a:lstStyle/>
          <a:p>
            <a:r>
              <a:rPr lang="en-US" sz="1700">
                <a:solidFill>
                  <a:schemeClr val="bg1"/>
                </a:solidFill>
              </a:rPr>
              <a:t>Inclusive design principles</a:t>
            </a:r>
          </a:p>
          <a:p>
            <a:pPr lvl="1"/>
            <a:r>
              <a:rPr lang="en-US" sz="1700">
                <a:solidFill>
                  <a:schemeClr val="bg1"/>
                </a:solidFill>
              </a:rPr>
              <a:t>Ethical AI integration</a:t>
            </a:r>
          </a:p>
          <a:p>
            <a:pPr lvl="1"/>
            <a:r>
              <a:rPr lang="en-US" sz="1700">
                <a:solidFill>
                  <a:schemeClr val="bg1"/>
                </a:solidFill>
              </a:rPr>
              <a:t>Digital equity frameworks</a:t>
            </a:r>
          </a:p>
          <a:p>
            <a:pPr lvl="1"/>
            <a:r>
              <a:rPr lang="en-US" sz="1700">
                <a:solidFill>
                  <a:schemeClr val="bg1"/>
                </a:solidFill>
              </a:rPr>
              <a:t>Global accessibility initiatives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760605" y="1450655"/>
            <a:ext cx="2949023" cy="3956690"/>
          </a:xfrm>
        </p:spPr>
        <p:txBody>
          <a:bodyPr anchor="ctr">
            <a:normAutofit/>
          </a:bodyPr>
          <a:lstStyle/>
          <a:p>
            <a:r>
              <a:rPr lang="en-US">
                <a:solidFill>
                  <a:schemeClr val="bg1"/>
                </a:solidFill>
              </a:rPr>
              <a:t>Production Status</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0" y="1108061"/>
            <a:ext cx="3756675" cy="4571972"/>
          </a:xfrm>
        </p:spPr>
        <p:txBody>
          <a:bodyPr anchor="ctr">
            <a:normAutofit/>
          </a:bodyPr>
          <a:lstStyle/>
          <a:p>
            <a:r>
              <a:rPr lang="en-US" sz="1700">
                <a:solidFill>
                  <a:schemeClr val="bg1"/>
                </a:solidFill>
              </a:rPr>
              <a:t>Multiplayer architecture implemented</a:t>
            </a:r>
          </a:p>
          <a:p>
            <a:pPr lvl="1"/>
            <a:r>
              <a:rPr lang="en-US" sz="1700">
                <a:solidFill>
                  <a:schemeClr val="bg1"/>
                </a:solidFill>
              </a:rPr>
              <a:t>Role-gated systems functional</a:t>
            </a:r>
          </a:p>
          <a:p>
            <a:pPr lvl="1"/>
            <a:r>
              <a:rPr lang="en-US" sz="1700">
                <a:solidFill>
                  <a:schemeClr val="bg1"/>
                </a:solidFill>
              </a:rPr>
              <a:t>NPC AI integration operational</a:t>
            </a:r>
          </a:p>
          <a:p>
            <a:pPr lvl="1"/>
            <a:r>
              <a:rPr lang="en-US" sz="1700">
                <a:solidFill>
                  <a:schemeClr val="bg1"/>
                </a:solidFill>
              </a:rPr>
              <a:t>Empathy tracking active</a:t>
            </a:r>
          </a:p>
          <a:p>
            <a:pPr lvl="1"/>
            <a:r>
              <a:rPr lang="en-US" sz="1700">
                <a:solidFill>
                  <a:schemeClr val="bg1"/>
                </a:solidFill>
              </a:rPr>
              <a:t>Vertical slice playable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760605" y="1450655"/>
            <a:ext cx="2949023" cy="3956690"/>
          </a:xfrm>
        </p:spPr>
        <p:txBody>
          <a:bodyPr anchor="ctr">
            <a:normAutofit/>
          </a:bodyPr>
          <a:lstStyle/>
          <a:p>
            <a:r>
              <a:rPr lang="en-US" sz="5400">
                <a:solidFill>
                  <a:schemeClr val="bg1"/>
                </a:solidFill>
              </a:rPr>
              <a:t>Roadmap</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0" y="1108061"/>
            <a:ext cx="3756675" cy="4571972"/>
          </a:xfrm>
        </p:spPr>
        <p:txBody>
          <a:bodyPr anchor="ctr">
            <a:normAutofit/>
          </a:bodyPr>
          <a:lstStyle/>
          <a:p>
            <a:r>
              <a:rPr lang="en-US" sz="1700">
                <a:solidFill>
                  <a:schemeClr val="bg1"/>
                </a:solidFill>
              </a:rPr>
              <a:t>Phase 1: Vertical Slice Polish</a:t>
            </a:r>
          </a:p>
          <a:p>
            <a:pPr lvl="1"/>
            <a:r>
              <a:rPr lang="en-US" sz="1700">
                <a:solidFill>
                  <a:schemeClr val="bg1"/>
                </a:solidFill>
              </a:rPr>
              <a:t>Phase 2: District Expansion</a:t>
            </a:r>
          </a:p>
          <a:p>
            <a:pPr lvl="1"/>
            <a:r>
              <a:rPr lang="en-US" sz="1700">
                <a:solidFill>
                  <a:schemeClr val="bg1"/>
                </a:solidFill>
              </a:rPr>
              <a:t>Phase 3: Pilot Deployments</a:t>
            </a:r>
          </a:p>
          <a:p>
            <a:pPr lvl="1"/>
            <a:r>
              <a:rPr lang="en-US" sz="1700">
                <a:solidFill>
                  <a:schemeClr val="bg1"/>
                </a:solidFill>
              </a:rPr>
              <a:t>Phase 4: Public Release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760605" y="1450655"/>
            <a:ext cx="2949023" cy="3956690"/>
          </a:xfrm>
        </p:spPr>
        <p:txBody>
          <a:bodyPr anchor="ctr">
            <a:normAutofit/>
          </a:bodyPr>
          <a:lstStyle/>
          <a:p>
            <a:pPr>
              <a:lnSpc>
                <a:spcPct val="90000"/>
              </a:lnSpc>
            </a:pPr>
            <a:r>
              <a:rPr lang="en-US">
                <a:solidFill>
                  <a:schemeClr val="bg1"/>
                </a:solidFill>
              </a:rPr>
              <a:t>Impact Metrics Framework</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0" y="1108061"/>
            <a:ext cx="3756675" cy="4571972"/>
          </a:xfrm>
        </p:spPr>
        <p:txBody>
          <a:bodyPr anchor="ctr">
            <a:normAutofit/>
          </a:bodyPr>
          <a:lstStyle/>
          <a:p>
            <a:r>
              <a:rPr lang="en-US" sz="1700">
                <a:solidFill>
                  <a:schemeClr val="bg1"/>
                </a:solidFill>
              </a:rPr>
              <a:t>Pre/Post Systems Literacy Assessment</a:t>
            </a:r>
          </a:p>
          <a:p>
            <a:pPr lvl="1"/>
            <a:r>
              <a:rPr lang="en-US" sz="1700">
                <a:solidFill>
                  <a:schemeClr val="bg1"/>
                </a:solidFill>
              </a:rPr>
              <a:t>Empathy Score Growth (5-Dimension Model)</a:t>
            </a:r>
          </a:p>
          <a:p>
            <a:pPr lvl="1"/>
            <a:r>
              <a:rPr lang="en-US" sz="1700">
                <a:solidFill>
                  <a:schemeClr val="bg1"/>
                </a:solidFill>
              </a:rPr>
              <a:t>Barrier Recognition Frequency</a:t>
            </a:r>
          </a:p>
          <a:p>
            <a:pPr lvl="1"/>
            <a:r>
              <a:rPr lang="en-US" sz="1700">
                <a:solidFill>
                  <a:schemeClr val="bg1"/>
                </a:solidFill>
              </a:rPr>
              <a:t>Collaborative Action Tracking</a:t>
            </a:r>
          </a:p>
          <a:p>
            <a:pPr lvl="1"/>
            <a:r>
              <a:rPr lang="en-US" sz="1700">
                <a:solidFill>
                  <a:schemeClr val="bg1"/>
                </a:solidFill>
              </a:rPr>
              <a:t>Qualitative Reflection Analysis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760605" y="1450655"/>
            <a:ext cx="2949023" cy="3956690"/>
          </a:xfrm>
        </p:spPr>
        <p:txBody>
          <a:bodyPr anchor="ctr">
            <a:normAutofit/>
          </a:bodyPr>
          <a:lstStyle/>
          <a:p>
            <a:pPr>
              <a:lnSpc>
                <a:spcPct val="90000"/>
              </a:lnSpc>
            </a:pPr>
            <a:r>
              <a:rPr lang="en-US">
                <a:solidFill>
                  <a:schemeClr val="bg1"/>
                </a:solidFill>
              </a:rPr>
              <a:t>Institutional &amp; Scalability Metrics</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0" y="1108061"/>
            <a:ext cx="3756675" cy="4571972"/>
          </a:xfrm>
        </p:spPr>
        <p:txBody>
          <a:bodyPr anchor="ctr">
            <a:normAutofit/>
          </a:bodyPr>
          <a:lstStyle/>
          <a:p>
            <a:r>
              <a:rPr lang="en-US" sz="1700">
                <a:solidFill>
                  <a:schemeClr val="bg1"/>
                </a:solidFill>
              </a:rPr>
              <a:t>Pilot Deployment Adoption Rates</a:t>
            </a:r>
          </a:p>
          <a:p>
            <a:pPr lvl="1"/>
            <a:r>
              <a:rPr lang="en-US" sz="1700">
                <a:solidFill>
                  <a:schemeClr val="bg1"/>
                </a:solidFill>
              </a:rPr>
              <a:t>Session Completion &amp; Retention</a:t>
            </a:r>
          </a:p>
          <a:p>
            <a:pPr lvl="1"/>
            <a:r>
              <a:rPr lang="en-US" sz="1700">
                <a:solidFill>
                  <a:schemeClr val="bg1"/>
                </a:solidFill>
              </a:rPr>
              <a:t>Multiplayer Collaboration Density</a:t>
            </a:r>
          </a:p>
          <a:p>
            <a:pPr lvl="1"/>
            <a:r>
              <a:rPr lang="en-US" sz="1700">
                <a:solidFill>
                  <a:schemeClr val="bg1"/>
                </a:solidFill>
              </a:rPr>
              <a:t>Accessibility Feature Utilization</a:t>
            </a:r>
          </a:p>
          <a:p>
            <a:pPr lvl="1"/>
            <a:r>
              <a:rPr lang="en-US" sz="1700">
                <a:solidFill>
                  <a:schemeClr val="bg1"/>
                </a:solidFill>
              </a:rPr>
              <a:t>Longitudinal Attitude Shift Tracking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C3E17F7-3F1A-4636-BD95-02B9D61D63B1}"/>
              </a:ext>
            </a:extLst>
          </p:cNvPr>
          <p:cNvPicPr>
            <a:picLocks noChangeAspect="1"/>
          </p:cNvPicPr>
          <p:nvPr/>
        </p:nvPicPr>
        <p:blipFill>
          <a:blip r:embed="rId3"/>
          <a:srcRect l="17220" t="9091" r="37960" b="-1"/>
          <a:stretch>
            <a:fillRect/>
          </a:stretch>
        </p:blipFill>
        <p:spPr>
          <a:xfrm>
            <a:off x="2641851" y="10"/>
            <a:ext cx="6502149" cy="6857990"/>
          </a:xfrm>
          <a:prstGeom prst="rect">
            <a:avLst/>
          </a:prstGeom>
        </p:spPr>
      </p:pic>
      <p:sp>
        <p:nvSpPr>
          <p:cNvPr id="40" name="Rectangle 39">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8320" y="1161288"/>
            <a:ext cx="2578608" cy="1124712"/>
          </a:xfrm>
        </p:spPr>
        <p:txBody>
          <a:bodyPr anchor="b">
            <a:normAutofit/>
          </a:bodyPr>
          <a:lstStyle/>
          <a:p>
            <a:r>
              <a:rPr lang="en-US" sz="2400">
                <a:solidFill>
                  <a:schemeClr val="bg1"/>
                </a:solidFill>
              </a:rPr>
              <a:t>Belonging Is Designed</a:t>
            </a:r>
          </a:p>
        </p:txBody>
      </p:sp>
      <p:sp>
        <p:nvSpPr>
          <p:cNvPr id="41" name="Rectangle 4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278320" y="2718054"/>
            <a:ext cx="2579180" cy="3207258"/>
          </a:xfrm>
        </p:spPr>
        <p:txBody>
          <a:bodyPr anchor="t">
            <a:normAutofit/>
          </a:bodyPr>
          <a:lstStyle/>
          <a:p>
            <a:r>
              <a:rPr lang="en-US" sz="1500">
                <a:solidFill>
                  <a:schemeClr val="bg1"/>
                </a:solidFill>
              </a:rPr>
              <a:t>Accessibility is shared infrastructure.</a:t>
            </a:r>
          </a:p>
          <a:p>
            <a:pPr lvl="1"/>
            <a:r>
              <a:rPr lang="en-US" sz="1500">
                <a:solidFill>
                  <a:schemeClr val="bg1"/>
                </a:solidFill>
              </a:rPr>
              <a:t>Systems can be redesigned.</a:t>
            </a:r>
          </a:p>
          <a:p>
            <a:pPr lvl="1"/>
            <a:r>
              <a:rPr lang="en-US" sz="1500">
                <a:solidFill>
                  <a:schemeClr val="bg1"/>
                </a:solidFill>
              </a:rPr>
              <a:t>Common Ground Online builds inclusive worlds together.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E5A72F1-FAD3-778C-8E48-484531A1B9D6}"/>
              </a:ext>
            </a:extLst>
          </p:cNvPr>
          <p:cNvSpPr txBox="1">
            <a:spLocks/>
          </p:cNvSpPr>
          <p:nvPr/>
        </p:nvSpPr>
        <p:spPr>
          <a:xfrm>
            <a:off x="628650" y="1641752"/>
            <a:ext cx="3293268" cy="1323439"/>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sz="2700" kern="1200">
                <a:solidFill>
                  <a:schemeClr val="bg1"/>
                </a:solidFill>
                <a:latin typeface="+mj-lt"/>
                <a:ea typeface="+mj-ea"/>
                <a:cs typeface="+mj-cs"/>
              </a:rPr>
              <a:t>Alignment with UN Sustainable Development Goals</a:t>
            </a:r>
          </a:p>
        </p:txBody>
      </p:sp>
      <p:sp>
        <p:nvSpPr>
          <p:cNvPr id="5" name="Content Placeholder 2">
            <a:extLst>
              <a:ext uri="{FF2B5EF4-FFF2-40B4-BE49-F238E27FC236}">
                <a16:creationId xmlns:a16="http://schemas.microsoft.com/office/drawing/2014/main" id="{584CAD70-F229-01D1-4F6D-2DA445A96A16}"/>
              </a:ext>
            </a:extLst>
          </p:cNvPr>
          <p:cNvSpPr txBox="1">
            <a:spLocks/>
          </p:cNvSpPr>
          <p:nvPr/>
        </p:nvSpPr>
        <p:spPr>
          <a:xfrm>
            <a:off x="628650" y="3146400"/>
            <a:ext cx="3293268" cy="24543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28600" defTabSz="914400">
              <a:lnSpc>
                <a:spcPct val="90000"/>
              </a:lnSpc>
              <a:buFont typeface="Arial" panose="020B0604020202020204" pitchFamily="34" charset="0"/>
              <a:buChar char="•"/>
            </a:pPr>
            <a:r>
              <a:rPr lang="en-US" sz="2000" dirty="0">
                <a:solidFill>
                  <a:schemeClr val="bg1">
                    <a:alpha val="80000"/>
                  </a:schemeClr>
                </a:solidFill>
              </a:rPr>
              <a:t>SDG 4 – Quality Education</a:t>
            </a:r>
          </a:p>
          <a:p>
            <a:pPr indent="-228600" defTabSz="914400">
              <a:lnSpc>
                <a:spcPct val="90000"/>
              </a:lnSpc>
              <a:buFont typeface="Arial" panose="020B0604020202020204" pitchFamily="34" charset="0"/>
              <a:buChar char="•"/>
            </a:pPr>
            <a:r>
              <a:rPr lang="en-US" sz="2000" dirty="0">
                <a:solidFill>
                  <a:schemeClr val="bg1">
                    <a:alpha val="80000"/>
                  </a:schemeClr>
                </a:solidFill>
              </a:rPr>
              <a:t>SDG 10 – Reduced Inequalities</a:t>
            </a:r>
          </a:p>
          <a:p>
            <a:pPr indent="-228600" defTabSz="914400">
              <a:lnSpc>
                <a:spcPct val="90000"/>
              </a:lnSpc>
              <a:buFont typeface="Arial" panose="020B0604020202020204" pitchFamily="34" charset="0"/>
              <a:buChar char="•"/>
            </a:pPr>
            <a:r>
              <a:rPr lang="en-US" sz="2000" dirty="0">
                <a:solidFill>
                  <a:schemeClr val="bg1">
                    <a:alpha val="80000"/>
                  </a:schemeClr>
                </a:solidFill>
              </a:rPr>
              <a:t>SDG 11 – Sustainable Cities &amp; Communities</a:t>
            </a:r>
          </a:p>
          <a:p>
            <a:pPr indent="-228600" defTabSz="914400">
              <a:lnSpc>
                <a:spcPct val="90000"/>
              </a:lnSpc>
              <a:buFont typeface="Arial" panose="020B0604020202020204" pitchFamily="34" charset="0"/>
              <a:buChar char="•"/>
            </a:pPr>
            <a:r>
              <a:rPr lang="en-US" sz="2000" dirty="0">
                <a:solidFill>
                  <a:schemeClr val="bg1">
                    <a:alpha val="80000"/>
                  </a:schemeClr>
                </a:solidFill>
              </a:rPr>
              <a:t>SDG 16 – Peace, Justice &amp; Strong Institutions</a:t>
            </a:r>
          </a:p>
        </p:txBody>
      </p:sp>
      <p:grpSp>
        <p:nvGrpSpPr>
          <p:cNvPr id="21" name="Group 20">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72000" y="841376"/>
            <a:ext cx="3945732" cy="4707593"/>
            <a:chOff x="6096000" y="841376"/>
            <a:chExt cx="5260976" cy="4707593"/>
          </a:xfrm>
          <a:effectLst>
            <a:outerShdw blurRad="381000" dist="152400" dir="5400000" algn="ctr" rotWithShape="0">
              <a:srgbClr val="000000">
                <a:alpha val="10000"/>
              </a:srgbClr>
            </a:outerShdw>
          </a:effectLst>
        </p:grpSpPr>
        <p:grpSp>
          <p:nvGrpSpPr>
            <p:cNvPr id="14" name="Group 13">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8" name="Freeform: Shape 17">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2" name="Group 21">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6" name="Freeform: Shape 15">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6" name="Picture 5">
            <a:extLst>
              <a:ext uri="{FF2B5EF4-FFF2-40B4-BE49-F238E27FC236}">
                <a16:creationId xmlns:a16="http://schemas.microsoft.com/office/drawing/2014/main" id="{38B239E1-BE66-7131-8C5B-D0515242297C}"/>
              </a:ext>
            </a:extLst>
          </p:cNvPr>
          <p:cNvPicPr>
            <a:picLocks noChangeAspect="1"/>
          </p:cNvPicPr>
          <p:nvPr/>
        </p:nvPicPr>
        <p:blipFill>
          <a:blip r:embed="rId3"/>
          <a:srcRect r="1" b="18276"/>
          <a:stretch>
            <a:fillRect/>
          </a:stretch>
        </p:blipFill>
        <p:spPr>
          <a:xfrm>
            <a:off x="4906449" y="2176188"/>
            <a:ext cx="3276834" cy="1412637"/>
          </a:xfrm>
          <a:prstGeom prst="rect">
            <a:avLst/>
          </a:prstGeom>
          <a:solidFill>
            <a:schemeClr val="tx1"/>
          </a:solidFill>
        </p:spPr>
      </p:pic>
    </p:spTree>
    <p:extLst>
      <p:ext uri="{BB962C8B-B14F-4D97-AF65-F5344CB8AC3E}">
        <p14:creationId xmlns:p14="http://schemas.microsoft.com/office/powerpoint/2010/main" val="241259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2ECCA88-CEB6-F0BB-7BBC-C6E27A1B30EE}"/>
              </a:ext>
            </a:extLst>
          </p:cNvPr>
          <p:cNvPicPr>
            <a:picLocks noChangeAspect="1"/>
          </p:cNvPicPr>
          <p:nvPr/>
        </p:nvPicPr>
        <p:blipFill>
          <a:blip r:embed="rId3">
            <a:alphaModFix amt="35000"/>
          </a:blip>
          <a:srcRect r="32666" b="-1"/>
          <a:stretch>
            <a:fillRect/>
          </a:stretch>
        </p:blipFill>
        <p:spPr>
          <a:xfrm>
            <a:off x="20" y="10"/>
            <a:ext cx="9143980" cy="6857990"/>
          </a:xfrm>
          <a:prstGeom prst="rect">
            <a:avLst/>
          </a:prstGeom>
        </p:spPr>
      </p:pic>
      <p:sp>
        <p:nvSpPr>
          <p:cNvPr id="2" name="Title 1"/>
          <p:cNvSpPr>
            <a:spLocks noGrp="1"/>
          </p:cNvSpPr>
          <p:nvPr>
            <p:ph type="title"/>
          </p:nvPr>
        </p:nvSpPr>
        <p:spPr>
          <a:xfrm>
            <a:off x="628650" y="365125"/>
            <a:ext cx="7886700" cy="1325563"/>
          </a:xfrm>
        </p:spPr>
        <p:txBody>
          <a:bodyPr>
            <a:normAutofit/>
          </a:bodyPr>
          <a:lstStyle/>
          <a:p>
            <a:r>
              <a:rPr lang="en-US">
                <a:solidFill>
                  <a:srgbClr val="FFFFFF"/>
                </a:solidFill>
              </a:rPr>
              <a:t>The Problem</a:t>
            </a:r>
          </a:p>
        </p:txBody>
      </p:sp>
      <p:sp>
        <p:nvSpPr>
          <p:cNvPr id="3" name="Content Placeholder 2"/>
          <p:cNvSpPr>
            <a:spLocks noGrp="1"/>
          </p:cNvSpPr>
          <p:nvPr>
            <p:ph idx="1"/>
          </p:nvPr>
        </p:nvSpPr>
        <p:spPr>
          <a:xfrm>
            <a:off x="628650" y="1825625"/>
            <a:ext cx="7886700" cy="4351338"/>
          </a:xfrm>
        </p:spPr>
        <p:txBody>
          <a:bodyPr>
            <a:normAutofit/>
          </a:bodyPr>
          <a:lstStyle/>
          <a:p>
            <a:r>
              <a:rPr lang="en-US">
                <a:solidFill>
                  <a:srgbClr val="FFFFFF"/>
                </a:solidFill>
              </a:rPr>
              <a:t>Accessibility is often treated as accommodation.</a:t>
            </a:r>
          </a:p>
          <a:p>
            <a:pPr lvl="1"/>
            <a:r>
              <a:rPr lang="en-US">
                <a:solidFill>
                  <a:srgbClr val="FFFFFF"/>
                </a:solidFill>
              </a:rPr>
              <a:t>Ableism is embedded in systems.</a:t>
            </a:r>
          </a:p>
          <a:p>
            <a:pPr lvl="1"/>
            <a:r>
              <a:rPr lang="en-US">
                <a:solidFill>
                  <a:srgbClr val="FFFFFF"/>
                </a:solidFill>
              </a:rPr>
              <a:t>Most games reinforce individual heroism.</a:t>
            </a:r>
          </a:p>
          <a:p>
            <a:pPr lvl="1"/>
            <a:r>
              <a:rPr lang="en-US">
                <a:solidFill>
                  <a:srgbClr val="FFFFFF"/>
                </a:solidFill>
              </a:rPr>
              <a:t>Few experiences simulate systemic redesign.</a:t>
            </a:r>
          </a:p>
        </p:txBody>
      </p:sp>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162E1E2-E080-65A0-7808-0298C9E9558B}"/>
              </a:ext>
            </a:extLst>
          </p:cNvPr>
          <p:cNvPicPr>
            <a:picLocks noChangeAspect="1"/>
          </p:cNvPicPr>
          <p:nvPr/>
        </p:nvPicPr>
        <p:blipFill>
          <a:blip r:embed="rId3">
            <a:alphaModFix amt="35000"/>
          </a:blip>
          <a:srcRect l="13509" r="18492" b="1"/>
          <a:stretch>
            <a:fillRect/>
          </a:stretch>
        </p:blipFill>
        <p:spPr>
          <a:xfrm>
            <a:off x="20" y="10"/>
            <a:ext cx="9143980" cy="6857990"/>
          </a:xfrm>
          <a:prstGeom prst="rect">
            <a:avLst/>
          </a:prstGeom>
        </p:spPr>
      </p:pic>
      <p:sp>
        <p:nvSpPr>
          <p:cNvPr id="2" name="Title 1"/>
          <p:cNvSpPr>
            <a:spLocks noGrp="1"/>
          </p:cNvSpPr>
          <p:nvPr>
            <p:ph type="title"/>
          </p:nvPr>
        </p:nvSpPr>
        <p:spPr>
          <a:xfrm>
            <a:off x="628650" y="365125"/>
            <a:ext cx="7886700" cy="1325563"/>
          </a:xfrm>
        </p:spPr>
        <p:txBody>
          <a:bodyPr>
            <a:normAutofit/>
          </a:bodyPr>
          <a:lstStyle/>
          <a:p>
            <a:r>
              <a:rPr lang="en-US">
                <a:solidFill>
                  <a:srgbClr val="FFFFFF"/>
                </a:solidFill>
              </a:rPr>
              <a:t>The Solution</a:t>
            </a:r>
          </a:p>
        </p:txBody>
      </p:sp>
      <p:sp>
        <p:nvSpPr>
          <p:cNvPr id="3" name="Content Placeholder 2"/>
          <p:cNvSpPr>
            <a:spLocks noGrp="1"/>
          </p:cNvSpPr>
          <p:nvPr>
            <p:ph idx="1"/>
          </p:nvPr>
        </p:nvSpPr>
        <p:spPr>
          <a:xfrm>
            <a:off x="628650" y="1825625"/>
            <a:ext cx="7886700" cy="4351338"/>
          </a:xfrm>
        </p:spPr>
        <p:txBody>
          <a:bodyPr>
            <a:normAutofit/>
          </a:bodyPr>
          <a:lstStyle/>
          <a:p>
            <a:r>
              <a:rPr lang="en-US">
                <a:solidFill>
                  <a:srgbClr val="FFFFFF"/>
                </a:solidFill>
              </a:rPr>
              <a:t>2–4 player cooperative MMORPG</a:t>
            </a:r>
          </a:p>
          <a:p>
            <a:pPr lvl="1"/>
            <a:r>
              <a:rPr lang="en-US">
                <a:solidFill>
                  <a:srgbClr val="FFFFFF"/>
                </a:solidFill>
              </a:rPr>
              <a:t>Navigation-first mechanics</a:t>
            </a:r>
          </a:p>
          <a:p>
            <a:pPr lvl="1"/>
            <a:r>
              <a:rPr lang="en-US">
                <a:solidFill>
                  <a:srgbClr val="FFFFFF"/>
                </a:solidFill>
              </a:rPr>
              <a:t>AI-responsive NPCs</a:t>
            </a:r>
          </a:p>
          <a:p>
            <a:pPr lvl="1"/>
            <a:r>
              <a:rPr lang="en-US">
                <a:solidFill>
                  <a:srgbClr val="FFFFFF"/>
                </a:solidFill>
              </a:rPr>
              <a:t>Role-gated systemic redesign</a:t>
            </a:r>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2EE0384-5F41-DE3E-AE35-23DCFB95AFBE}"/>
              </a:ext>
            </a:extLst>
          </p:cNvPr>
          <p:cNvPicPr>
            <a:picLocks noChangeAspect="1"/>
          </p:cNvPicPr>
          <p:nvPr/>
        </p:nvPicPr>
        <p:blipFill>
          <a:blip r:embed="rId3">
            <a:alphaModFix amt="35000"/>
          </a:blip>
          <a:srcRect l="15187" r="21814" b="1"/>
          <a:stretch>
            <a:fillRect/>
          </a:stretch>
        </p:blipFill>
        <p:spPr>
          <a:xfrm>
            <a:off x="20" y="10"/>
            <a:ext cx="9143980" cy="6857990"/>
          </a:xfrm>
          <a:prstGeom prst="rect">
            <a:avLst/>
          </a:prstGeom>
        </p:spPr>
      </p:pic>
      <p:sp>
        <p:nvSpPr>
          <p:cNvPr id="2" name="Title 1"/>
          <p:cNvSpPr>
            <a:spLocks noGrp="1"/>
          </p:cNvSpPr>
          <p:nvPr>
            <p:ph type="title"/>
          </p:nvPr>
        </p:nvSpPr>
        <p:spPr>
          <a:xfrm>
            <a:off x="628650" y="365125"/>
            <a:ext cx="7886700" cy="1325563"/>
          </a:xfrm>
        </p:spPr>
        <p:txBody>
          <a:bodyPr>
            <a:normAutofit/>
          </a:bodyPr>
          <a:lstStyle/>
          <a:p>
            <a:r>
              <a:rPr lang="en-US">
                <a:solidFill>
                  <a:srgbClr val="FFFFFF"/>
                </a:solidFill>
              </a:rPr>
              <a:t>Core Gameplay Loop</a:t>
            </a:r>
          </a:p>
        </p:txBody>
      </p:sp>
      <p:sp>
        <p:nvSpPr>
          <p:cNvPr id="3" name="Content Placeholder 2"/>
          <p:cNvSpPr>
            <a:spLocks noGrp="1"/>
          </p:cNvSpPr>
          <p:nvPr>
            <p:ph idx="1"/>
          </p:nvPr>
        </p:nvSpPr>
        <p:spPr>
          <a:xfrm>
            <a:off x="628650" y="1825625"/>
            <a:ext cx="7886700" cy="4351338"/>
          </a:xfrm>
        </p:spPr>
        <p:txBody>
          <a:bodyPr>
            <a:normAutofit/>
          </a:bodyPr>
          <a:lstStyle/>
          <a:p>
            <a:r>
              <a:rPr lang="en-US">
                <a:solidFill>
                  <a:srgbClr val="FFFFFF"/>
                </a:solidFill>
              </a:rPr>
              <a:t>Party Formation</a:t>
            </a:r>
          </a:p>
          <a:p>
            <a:pPr lvl="1"/>
            <a:r>
              <a:rPr lang="en-US">
                <a:solidFill>
                  <a:srgbClr val="FFFFFF"/>
                </a:solidFill>
              </a:rPr>
              <a:t>Barrier Discovery</a:t>
            </a:r>
          </a:p>
          <a:p>
            <a:pPr lvl="1"/>
            <a:r>
              <a:rPr lang="en-US">
                <a:solidFill>
                  <a:srgbClr val="FFFFFF"/>
                </a:solidFill>
              </a:rPr>
              <a:t>Systems Analysis</a:t>
            </a:r>
          </a:p>
          <a:p>
            <a:pPr lvl="1"/>
            <a:r>
              <a:rPr lang="en-US">
                <a:solidFill>
                  <a:srgbClr val="FFFFFF"/>
                </a:solidFill>
              </a:rPr>
              <a:t>Redesign Implementation</a:t>
            </a:r>
          </a:p>
          <a:p>
            <a:pPr lvl="1"/>
            <a:r>
              <a:rPr lang="en-US">
                <a:solidFill>
                  <a:srgbClr val="FFFFFF"/>
                </a:solidFill>
              </a:rPr>
              <a:t>NPC Validation</a:t>
            </a:r>
          </a:p>
          <a:p>
            <a:pPr lvl="1"/>
            <a:r>
              <a:rPr lang="en-US">
                <a:solidFill>
                  <a:srgbClr val="FFFFFF"/>
                </a:solidFill>
              </a:rPr>
              <a:t>Reflection &amp; Empathy Growth</a:t>
            </a:r>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760605" y="1450655"/>
            <a:ext cx="2949023" cy="3956690"/>
          </a:xfrm>
        </p:spPr>
        <p:txBody>
          <a:bodyPr anchor="ctr">
            <a:normAutofit/>
          </a:bodyPr>
          <a:lstStyle/>
          <a:p>
            <a:pPr>
              <a:lnSpc>
                <a:spcPct val="90000"/>
              </a:lnSpc>
            </a:pPr>
            <a:r>
              <a:rPr lang="en-US">
                <a:solidFill>
                  <a:schemeClr val="bg1"/>
                </a:solidFill>
              </a:rPr>
              <a:t>Navigation-First Design</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0" y="1108061"/>
            <a:ext cx="3756675" cy="4571972"/>
          </a:xfrm>
        </p:spPr>
        <p:txBody>
          <a:bodyPr anchor="ctr">
            <a:normAutofit/>
          </a:bodyPr>
          <a:lstStyle/>
          <a:p>
            <a:r>
              <a:rPr lang="en-US" sz="1700">
                <a:solidFill>
                  <a:schemeClr val="bg1"/>
                </a:solidFill>
              </a:rPr>
              <a:t>Movement reveals exclusion.</a:t>
            </a:r>
          </a:p>
          <a:p>
            <a:pPr lvl="1"/>
            <a:r>
              <a:rPr lang="en-US" sz="1700">
                <a:solidFill>
                  <a:schemeClr val="bg1"/>
                </a:solidFill>
              </a:rPr>
              <a:t>Physical, sensory, informational, and temporal barriers</a:t>
            </a:r>
          </a:p>
          <a:p>
            <a:pPr lvl="1"/>
            <a:r>
              <a:rPr lang="en-US" sz="1700">
                <a:solidFill>
                  <a:schemeClr val="bg1"/>
                </a:solidFill>
              </a:rPr>
              <a:t>Players redesign space, pacing, and communication systems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760605" y="1450655"/>
            <a:ext cx="2949023" cy="3956690"/>
          </a:xfrm>
        </p:spPr>
        <p:txBody>
          <a:bodyPr anchor="ctr">
            <a:normAutofit/>
          </a:bodyPr>
          <a:lstStyle/>
          <a:p>
            <a:pPr>
              <a:lnSpc>
                <a:spcPct val="90000"/>
              </a:lnSpc>
            </a:pPr>
            <a:r>
              <a:rPr lang="en-US" sz="3900">
                <a:solidFill>
                  <a:schemeClr val="bg1"/>
                </a:solidFill>
              </a:rPr>
              <a:t>AI-Driven NPC Architecture</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0" y="1108061"/>
            <a:ext cx="3756675" cy="4571972"/>
          </a:xfrm>
        </p:spPr>
        <p:txBody>
          <a:bodyPr anchor="ctr">
            <a:normAutofit/>
          </a:bodyPr>
          <a:lstStyle/>
          <a:p>
            <a:r>
              <a:rPr lang="en-US" sz="1700">
                <a:solidFill>
                  <a:schemeClr val="bg1"/>
                </a:solidFill>
              </a:rPr>
              <a:t>Convai-powered dialogue</a:t>
            </a:r>
          </a:p>
          <a:p>
            <a:pPr lvl="1"/>
            <a:r>
              <a:rPr lang="en-US" sz="1700">
                <a:solidFill>
                  <a:schemeClr val="bg1"/>
                </a:solidFill>
              </a:rPr>
              <a:t>Trust + Overload variables</a:t>
            </a:r>
          </a:p>
          <a:p>
            <a:pPr lvl="1"/>
            <a:r>
              <a:rPr lang="en-US" sz="1700">
                <a:solidFill>
                  <a:schemeClr val="bg1"/>
                </a:solidFill>
              </a:rPr>
              <a:t>Persistent memory tracking</a:t>
            </a:r>
          </a:p>
          <a:p>
            <a:pPr lvl="1"/>
            <a:r>
              <a:rPr lang="en-US" sz="1700">
                <a:solidFill>
                  <a:schemeClr val="bg1"/>
                </a:solidFill>
              </a:rPr>
              <a:t>Multiplayer-synced emotional states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760605" y="1450655"/>
            <a:ext cx="2949023" cy="3956690"/>
          </a:xfrm>
        </p:spPr>
        <p:txBody>
          <a:bodyPr anchor="ctr">
            <a:normAutofit/>
          </a:bodyPr>
          <a:lstStyle/>
          <a:p>
            <a:pPr>
              <a:lnSpc>
                <a:spcPct val="90000"/>
              </a:lnSpc>
            </a:pPr>
            <a:r>
              <a:rPr lang="en-US" sz="3900">
                <a:solidFill>
                  <a:schemeClr val="bg1"/>
                </a:solidFill>
              </a:rPr>
              <a:t>Role-Based Cooperation</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0" y="1108061"/>
            <a:ext cx="3756675" cy="4571972"/>
          </a:xfrm>
        </p:spPr>
        <p:txBody>
          <a:bodyPr anchor="ctr">
            <a:normAutofit/>
          </a:bodyPr>
          <a:lstStyle/>
          <a:p>
            <a:r>
              <a:rPr lang="en-US" sz="1700">
                <a:solidFill>
                  <a:schemeClr val="bg1"/>
                </a:solidFill>
              </a:rPr>
              <a:t>Navigator – Diagnoses access barriers</a:t>
            </a:r>
          </a:p>
          <a:p>
            <a:pPr lvl="1"/>
            <a:r>
              <a:rPr lang="en-US" sz="1700">
                <a:solidFill>
                  <a:schemeClr val="bg1"/>
                </a:solidFill>
              </a:rPr>
              <a:t>Builder – Implements redesign</a:t>
            </a:r>
          </a:p>
          <a:p>
            <a:pPr lvl="1"/>
            <a:r>
              <a:rPr lang="en-US" sz="1700">
                <a:solidFill>
                  <a:schemeClr val="bg1"/>
                </a:solidFill>
              </a:rPr>
              <a:t>Mediator – Validates with NPCs</a:t>
            </a:r>
          </a:p>
          <a:p>
            <a:pPr lvl="1"/>
            <a:r>
              <a:rPr lang="en-US" sz="1700">
                <a:solidFill>
                  <a:schemeClr val="bg1"/>
                </a:solidFill>
              </a:rPr>
              <a:t>Analyst – Identifies systemic causes</a:t>
            </a:r>
          </a:p>
          <a:p>
            <a:pPr lvl="1"/>
            <a:r>
              <a:rPr lang="en-US" sz="1700">
                <a:solidFill>
                  <a:schemeClr val="bg1"/>
                </a:solidFill>
              </a:rPr>
              <a:t>No single role can progress alone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760605" y="1450655"/>
            <a:ext cx="2949023" cy="3956690"/>
          </a:xfrm>
        </p:spPr>
        <p:txBody>
          <a:bodyPr anchor="ctr">
            <a:normAutofit/>
          </a:bodyPr>
          <a:lstStyle/>
          <a:p>
            <a:pPr>
              <a:lnSpc>
                <a:spcPct val="90000"/>
              </a:lnSpc>
            </a:pPr>
            <a:r>
              <a:rPr lang="en-US">
                <a:solidFill>
                  <a:schemeClr val="bg1"/>
                </a:solidFill>
              </a:rPr>
              <a:t>Accessibility by Design</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0" y="1108061"/>
            <a:ext cx="3756675" cy="4571972"/>
          </a:xfrm>
        </p:spPr>
        <p:txBody>
          <a:bodyPr anchor="ctr">
            <a:normAutofit/>
          </a:bodyPr>
          <a:lstStyle/>
          <a:p>
            <a:r>
              <a:rPr lang="en-US" sz="1700">
                <a:solidFill>
                  <a:schemeClr val="bg1"/>
                </a:solidFill>
              </a:rPr>
              <a:t>Captioning by default</a:t>
            </a:r>
          </a:p>
          <a:p>
            <a:pPr lvl="1"/>
            <a:r>
              <a:rPr lang="en-US" sz="1700">
                <a:solidFill>
                  <a:schemeClr val="bg1"/>
                </a:solidFill>
              </a:rPr>
              <a:t>Adjustable pacing</a:t>
            </a:r>
          </a:p>
          <a:p>
            <a:pPr lvl="1"/>
            <a:r>
              <a:rPr lang="en-US" sz="1700">
                <a:solidFill>
                  <a:schemeClr val="bg1"/>
                </a:solidFill>
              </a:rPr>
              <a:t>Cognitive load scaling</a:t>
            </a:r>
          </a:p>
          <a:p>
            <a:pPr lvl="1"/>
            <a:r>
              <a:rPr lang="en-US" sz="1700">
                <a:solidFill>
                  <a:schemeClr val="bg1"/>
                </a:solidFill>
              </a:rPr>
              <a:t>Input remapping</a:t>
            </a:r>
          </a:p>
          <a:p>
            <a:pPr lvl="1"/>
            <a:r>
              <a:rPr lang="en-US" sz="1700">
                <a:solidFill>
                  <a:schemeClr val="bg1"/>
                </a:solidFill>
              </a:rPr>
              <a:t>High contrast &amp; motion reduction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760605" y="1450655"/>
            <a:ext cx="2949023" cy="3956690"/>
          </a:xfrm>
        </p:spPr>
        <p:txBody>
          <a:bodyPr anchor="ctr">
            <a:normAutofit/>
          </a:bodyPr>
          <a:lstStyle/>
          <a:p>
            <a:pPr>
              <a:lnSpc>
                <a:spcPct val="90000"/>
              </a:lnSpc>
            </a:pPr>
            <a:r>
              <a:rPr lang="en-US" sz="4900">
                <a:solidFill>
                  <a:schemeClr val="bg1"/>
                </a:solidFill>
              </a:rPr>
              <a:t>Empathy &amp; Reflection System</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1450655"/>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0605" y="5408571"/>
            <a:ext cx="29490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0" y="1108061"/>
            <a:ext cx="3756675" cy="4571972"/>
          </a:xfrm>
        </p:spPr>
        <p:txBody>
          <a:bodyPr anchor="ctr">
            <a:normAutofit/>
          </a:bodyPr>
          <a:lstStyle/>
          <a:p>
            <a:r>
              <a:rPr lang="en-US" sz="1700">
                <a:solidFill>
                  <a:schemeClr val="bg1"/>
                </a:solidFill>
              </a:rPr>
              <a:t>Barrier Recognition</a:t>
            </a:r>
          </a:p>
          <a:p>
            <a:pPr lvl="1"/>
            <a:r>
              <a:rPr lang="en-US" sz="1700">
                <a:solidFill>
                  <a:schemeClr val="bg1"/>
                </a:solidFill>
              </a:rPr>
              <a:t>Systems Thinking</a:t>
            </a:r>
          </a:p>
          <a:p>
            <a:pPr lvl="1"/>
            <a:r>
              <a:rPr lang="en-US" sz="1700">
                <a:solidFill>
                  <a:schemeClr val="bg1"/>
                </a:solidFill>
              </a:rPr>
              <a:t>Collaboration</a:t>
            </a:r>
          </a:p>
          <a:p>
            <a:pPr lvl="1"/>
            <a:r>
              <a:rPr lang="en-US" sz="1700">
                <a:solidFill>
                  <a:schemeClr val="bg1"/>
                </a:solidFill>
              </a:rPr>
              <a:t>Respectful Communication</a:t>
            </a:r>
          </a:p>
          <a:p>
            <a:pPr lvl="1"/>
            <a:r>
              <a:rPr lang="en-US" sz="1700">
                <a:solidFill>
                  <a:schemeClr val="bg1"/>
                </a:solidFill>
              </a:rPr>
              <a:t>Redesign Effectiveness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279</TotalTime>
  <Words>1034</Words>
  <Application>Microsoft Office PowerPoint</Application>
  <PresentationFormat>On-screen Show (4:3)</PresentationFormat>
  <Paragraphs>111</Paragraphs>
  <Slides>18</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Common Ground Online</vt:lpstr>
      <vt:lpstr>The Problem</vt:lpstr>
      <vt:lpstr>The Solution</vt:lpstr>
      <vt:lpstr>Core Gameplay Loop</vt:lpstr>
      <vt:lpstr>Navigation-First Design</vt:lpstr>
      <vt:lpstr>AI-Driven NPC Architecture</vt:lpstr>
      <vt:lpstr>Role-Based Cooperation</vt:lpstr>
      <vt:lpstr>Accessibility by Design</vt:lpstr>
      <vt:lpstr>Empathy &amp; Reflection System</vt:lpstr>
      <vt:lpstr>Technical Architecture</vt:lpstr>
      <vt:lpstr>Impact</vt:lpstr>
      <vt:lpstr>Alignment</vt:lpstr>
      <vt:lpstr>Production Status</vt:lpstr>
      <vt:lpstr>Roadmap</vt:lpstr>
      <vt:lpstr>Impact Metrics Framework</vt:lpstr>
      <vt:lpstr>Institutional &amp; Scalability Metrics</vt:lpstr>
      <vt:lpstr>Belonging Is Designed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Cook-Snell, Brett H.</cp:lastModifiedBy>
  <cp:revision>2</cp:revision>
  <dcterms:created xsi:type="dcterms:W3CDTF">2013-01-27T09:14:16Z</dcterms:created>
  <dcterms:modified xsi:type="dcterms:W3CDTF">2026-02-19T19:43:13Z</dcterms:modified>
  <cp:category/>
</cp:coreProperties>
</file>